
<file path=[Content_Types].xml><?xml version="1.0" encoding="utf-8"?>
<Types xmlns="http://schemas.openxmlformats.org/package/2006/content-types">
  <Default Extension="png" ContentType="image/png"/>
  <Default Extension="bmp" ContentType="image/bmp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0" r:id="rId17"/>
    <p:sldId id="272" r:id="rId18"/>
    <p:sldId id="269" r:id="rId19"/>
  </p:sldIdLst>
  <p:sldSz cx="9144000" cy="5143500" type="screen16x9"/>
  <p:notesSz cx="7559675" cy="1069149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bmp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 fontScale="49000"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stomShape 1"/>
          <p:cNvSpPr/>
          <p:nvPr/>
        </p:nvSpPr>
        <p:spPr>
          <a:xfrm rot="5400000">
            <a:off x="7501320" y="0"/>
            <a:ext cx="1642680" cy="1642680"/>
          </a:xfrm>
          <a:prstGeom prst="diagStripe">
            <a:avLst>
              <a:gd name="adj" fmla="val 0"/>
            </a:avLst>
          </a:prstGeom>
          <a:solidFill>
            <a:schemeClr val="lt1">
              <a:alpha val="4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" name="Group 2"/>
          <p:cNvGrpSpPr/>
          <p:nvPr/>
        </p:nvGrpSpPr>
        <p:grpSpPr>
          <a:xfrm>
            <a:off x="-720" y="2520"/>
            <a:ext cx="5153400" cy="5133240"/>
            <a:chOff x="-720" y="2520"/>
            <a:chExt cx="5153400" cy="5133240"/>
          </a:xfrm>
        </p:grpSpPr>
        <p:sp>
          <p:nvSpPr>
            <p:cNvPr id="2" name="CustomShape 3"/>
            <p:cNvSpPr/>
            <p:nvPr/>
          </p:nvSpPr>
          <p:spPr>
            <a:xfrm rot="16200000">
              <a:off x="9720" y="-6840"/>
              <a:ext cx="5133240" cy="515268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4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 rot="16200000">
              <a:off x="6480" y="1135800"/>
              <a:ext cx="3981240" cy="39960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4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 rot="16200000">
              <a:off x="5760" y="-1440"/>
              <a:ext cx="2290320" cy="22989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 flipH="1">
              <a:off x="651960" y="588240"/>
              <a:ext cx="2298960" cy="229032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1297440" y="420840"/>
            <a:ext cx="7038000" cy="8589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ru-RU" sz="1800" b="0" strike="noStrike" spc="-1">
                <a:latin typeface="Arial" panose="020B0604020202020204"/>
              </a:rPr>
              <a:t>Для правки текста заглавия щёлкните мышью</a:t>
            </a:r>
            <a:endParaRPr lang="ru-RU" sz="1800" b="0" strike="noStrike" spc="-1">
              <a:latin typeface="Arial" panose="020B0604020202020204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1297440" y="1567440"/>
            <a:ext cx="7038000" cy="2910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1800" b="0" strike="noStrike" spc="-1">
                <a:latin typeface="Arial" panose="020B0604020202020204"/>
              </a:rPr>
              <a:t>Для правки структуры щёлкните мышью</a:t>
            </a:r>
            <a:endParaRPr lang="ru-RU" sz="1800" b="0" strike="noStrike" spc="-1"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ru-RU" sz="1800" b="0" strike="noStrike" spc="-1">
                <a:latin typeface="Arial" panose="020B0604020202020204"/>
              </a:rPr>
              <a:t>Второй уровень структуры</a:t>
            </a:r>
            <a:endParaRPr lang="ru-RU" sz="1800" b="0" strike="noStrike" spc="-1"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1800" b="0" strike="noStrike" spc="-1">
                <a:latin typeface="Arial" panose="020B0604020202020204"/>
              </a:rPr>
              <a:t>Третий уровень структуры</a:t>
            </a:r>
            <a:endParaRPr lang="ru-RU" sz="1800" b="0" strike="noStrike" spc="-1"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ru-RU" sz="1800" b="0" strike="noStrike" spc="-1">
                <a:latin typeface="Arial" panose="020B0604020202020204"/>
              </a:rPr>
              <a:t>Четвёртый уровень структуры</a:t>
            </a:r>
            <a:endParaRPr lang="ru-RU" sz="1800" b="0" strike="noStrike" spc="-1"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1800" b="0" strike="noStrike" spc="-1">
                <a:latin typeface="Arial" panose="020B0604020202020204"/>
              </a:rPr>
              <a:t>Пятый уровень структуры</a:t>
            </a:r>
            <a:endParaRPr lang="ru-RU" sz="1800" b="0" strike="noStrike" spc="-1"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1800" b="0" strike="noStrike" spc="-1">
                <a:latin typeface="Arial" panose="020B0604020202020204"/>
              </a:rPr>
              <a:t>Шестой уровень структуры</a:t>
            </a:r>
            <a:endParaRPr lang="ru-RU" sz="1800" b="0" strike="noStrike" spc="-1"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1800" b="0" strike="noStrike" spc="-1">
                <a:latin typeface="Arial" panose="020B0604020202020204"/>
              </a:rPr>
              <a:t>Седьмой уровень структуры</a:t>
            </a:r>
            <a:endParaRPr lang="ru-RU" sz="18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1"/>
          <p:cNvGrpSpPr/>
          <p:nvPr/>
        </p:nvGrpSpPr>
        <p:grpSpPr>
          <a:xfrm>
            <a:off x="0" y="381960"/>
            <a:ext cx="1036080" cy="1014480"/>
            <a:chOff x="0" y="381960"/>
            <a:chExt cx="1036080" cy="1014480"/>
          </a:xfrm>
        </p:grpSpPr>
        <p:sp>
          <p:nvSpPr>
            <p:cNvPr id="45" name="CustomShape 2"/>
            <p:cNvSpPr/>
            <p:nvPr/>
          </p:nvSpPr>
          <p:spPr>
            <a:xfrm rot="16200000">
              <a:off x="0" y="38196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" name="CustomShape 3"/>
            <p:cNvSpPr/>
            <p:nvPr/>
          </p:nvSpPr>
          <p:spPr>
            <a:xfrm flipH="1">
              <a:off x="228240" y="588600"/>
              <a:ext cx="807840" cy="8078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7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 panose="020B0604020202020204"/>
              </a:rPr>
              <a:t>Для правки текста заглавия щёлкните мышью</a:t>
            </a:r>
            <a:endParaRPr lang="ru-RU" sz="4400" b="0" strike="noStrike" spc="-1">
              <a:latin typeface="Arial" panose="020B0604020202020204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3200" b="0" strike="noStrike" spc="-1">
                <a:latin typeface="Arial" panose="020B0604020202020204"/>
              </a:rPr>
              <a:t>Для правки структуры щёлкните мышью</a:t>
            </a:r>
            <a:endParaRPr lang="ru-RU" sz="3200" b="0" strike="noStrike" spc="-1"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ru-RU" sz="2800" b="0" strike="noStrike" spc="-1">
                <a:latin typeface="Arial" panose="020B0604020202020204"/>
              </a:rPr>
              <a:t>Второй уровень структуры</a:t>
            </a:r>
            <a:endParaRPr lang="ru-RU" sz="2800" b="0" strike="noStrike" spc="-1"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2400" b="0" strike="noStrike" spc="-1">
                <a:latin typeface="Arial" panose="020B0604020202020204"/>
              </a:rPr>
              <a:t>Третий уровень структуры</a:t>
            </a:r>
            <a:endParaRPr lang="ru-RU" sz="2400" b="0" strike="noStrike" spc="-1"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ru-RU" sz="2000" b="0" strike="noStrike" spc="-1">
                <a:latin typeface="Arial" panose="020B0604020202020204"/>
              </a:rPr>
              <a:t>Четвёртый уровень структуры</a:t>
            </a:r>
            <a:endParaRPr lang="ru-RU" sz="2000" b="0" strike="noStrike" spc="-1"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2000" b="0" strike="noStrike" spc="-1">
                <a:latin typeface="Arial" panose="020B0604020202020204"/>
              </a:rPr>
              <a:t>Пятый уровень структуры</a:t>
            </a:r>
            <a:endParaRPr lang="ru-RU" sz="2000" b="0" strike="noStrike" spc="-1"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2000" b="0" strike="noStrike" spc="-1">
                <a:latin typeface="Arial" panose="020B0604020202020204"/>
              </a:rPr>
              <a:t>Шестой уровень структуры</a:t>
            </a:r>
            <a:endParaRPr lang="ru-RU" sz="2000" b="0" strike="noStrike" spc="-1"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ru-RU" sz="2000" b="0" strike="noStrike" spc="-1">
                <a:latin typeface="Arial" panose="020B0604020202020204"/>
              </a:rPr>
              <a:t>Седьмой уровень структуры</a:t>
            </a:r>
            <a:endParaRPr lang="ru-RU" sz="20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image" Target="../media/image18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image" Target="../media/image19.png"/><Relationship Id="rId3" Type="http://schemas.openxmlformats.org/officeDocument/2006/relationships/tags" Target="../tags/tag2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hyperlink" Target="mailto:lester.martell@yandex.r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2.b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3537000" y="1578240"/>
            <a:ext cx="5016600" cy="157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40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AutoCallCenter 1.0</a:t>
            </a:r>
            <a:endParaRPr lang="ru-RU" sz="4000" b="0" strike="noStrike" spc="-1">
              <a:latin typeface="Arial" panose="020B0604020202020204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311760" y="4350960"/>
            <a:ext cx="8519400" cy="79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Made by Лестер Мартелл</a:t>
            </a:r>
            <a:endParaRPr lang="ru-RU" sz="1300" b="0" strike="noStrike" spc="-1">
              <a:latin typeface="Arial" panose="020B0604020202020204"/>
            </a:endParaRPr>
          </a:p>
        </p:txBody>
      </p:sp>
      <p:pic>
        <p:nvPicPr>
          <p:cNvPr id="87" name="Google Shape;136;p13"/>
          <p:cNvPicPr/>
          <p:nvPr/>
        </p:nvPicPr>
        <p:blipFill>
          <a:blip r:embed="rId1"/>
          <a:stretch>
            <a:fillRect/>
          </a:stretch>
        </p:blipFill>
        <p:spPr>
          <a:xfrm>
            <a:off x="4637520" y="2367720"/>
            <a:ext cx="2487240" cy="2314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1297440" y="39384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 fontScale="60000"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AutoCallCenter: Проживание и Прописка</a:t>
            </a:r>
            <a:b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</a:br>
            <a:b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</a:br>
            <a:r>
              <a:rPr lang="ru-RU" sz="1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Кнопки выставляют соответствующий город в соответствующее поле</a:t>
            </a:r>
            <a:br>
              <a:rPr lang="ru-RU" sz="1400" b="0" strike="noStrike" spc="-1">
                <a:solidFill>
                  <a:srgbClr val="FFFFFF"/>
                </a:solidFill>
                <a:latin typeface="Montserrat"/>
                <a:ea typeface="Montserrat"/>
              </a:rPr>
            </a:br>
            <a:endParaRPr lang="ru-RU" sz="1400" b="0" strike="noStrike" spc="-1">
              <a:latin typeface="Arial" panose="020B0604020202020204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1297440" y="1567440"/>
            <a:ext cx="7038000" cy="291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3" name="Google Shape;219;p21"/>
          <p:cNvPicPr/>
          <p:nvPr/>
        </p:nvPicPr>
        <p:blipFill>
          <a:blip r:embed="rId1"/>
          <a:stretch>
            <a:fillRect/>
          </a:stretch>
        </p:blipFill>
        <p:spPr>
          <a:xfrm>
            <a:off x="1297440" y="1567440"/>
            <a:ext cx="3126600" cy="2910240"/>
          </a:xfrm>
          <a:prstGeom prst="rect">
            <a:avLst/>
          </a:prstGeom>
          <a:ln>
            <a:noFill/>
          </a:ln>
        </p:spPr>
      </p:pic>
      <p:pic>
        <p:nvPicPr>
          <p:cNvPr id="144" name="Google Shape;220;p21"/>
          <p:cNvPicPr/>
          <p:nvPr/>
        </p:nvPicPr>
        <p:blipFill>
          <a:blip r:embed="rId2"/>
          <a:stretch>
            <a:fillRect/>
          </a:stretch>
        </p:blipFill>
        <p:spPr>
          <a:xfrm>
            <a:off x="5208480" y="1567440"/>
            <a:ext cx="3126600" cy="291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1297440" y="39384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AutoCallCenter: Трудоустройство</a:t>
            </a:r>
            <a:endParaRPr lang="ru-RU" sz="2400" b="0" strike="noStrike" spc="-1">
              <a:latin typeface="Arial" panose="020B0604020202020204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4425480" y="1567440"/>
            <a:ext cx="3909960" cy="291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ru-RU" sz="2200" b="0" strike="noStrike" spc="-1">
                <a:solidFill>
                  <a:srgbClr val="FFFFFF"/>
                </a:solidFill>
                <a:latin typeface="Lato"/>
                <a:ea typeface="Lato"/>
              </a:rPr>
              <a:t>Автоматическое выставление стажа и суммы</a:t>
            </a:r>
            <a:endParaRPr lang="ru-RU" sz="2200" b="0" strike="noStrike" spc="-1">
              <a:latin typeface="Arial" panose="020B0604020202020204"/>
            </a:endParaRPr>
          </a:p>
        </p:txBody>
      </p:sp>
      <p:pic>
        <p:nvPicPr>
          <p:cNvPr id="147" name="Google Shape;227;p22"/>
          <p:cNvPicPr/>
          <p:nvPr/>
        </p:nvPicPr>
        <p:blipFill>
          <a:blip r:embed="rId1"/>
          <a:stretch>
            <a:fillRect/>
          </a:stretch>
        </p:blipFill>
        <p:spPr>
          <a:xfrm>
            <a:off x="1297440" y="1567440"/>
            <a:ext cx="3126600" cy="291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1297440" y="39384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AutoCallCenter: Работа с ФИО</a:t>
            </a:r>
            <a:endParaRPr lang="ru-RU" sz="2400" b="0" strike="noStrike" spc="-1">
              <a:latin typeface="Arial" panose="020B0604020202020204"/>
            </a:endParaRPr>
          </a:p>
        </p:txBody>
      </p:sp>
      <p:pic>
        <p:nvPicPr>
          <p:cNvPr id="149" name="Google Shape;233;p23"/>
          <p:cNvPicPr/>
          <p:nvPr/>
        </p:nvPicPr>
        <p:blipFill>
          <a:blip r:embed="rId1"/>
          <a:stretch>
            <a:fillRect/>
          </a:stretch>
        </p:blipFill>
        <p:spPr>
          <a:xfrm>
            <a:off x="3008160" y="1086840"/>
            <a:ext cx="3126600" cy="2910240"/>
          </a:xfrm>
          <a:prstGeom prst="rect">
            <a:avLst/>
          </a:prstGeom>
          <a:ln>
            <a:noFill/>
          </a:ln>
        </p:spPr>
      </p:pic>
      <p:sp>
        <p:nvSpPr>
          <p:cNvPr id="150" name="CustomShape 2"/>
          <p:cNvSpPr/>
          <p:nvPr/>
        </p:nvSpPr>
        <p:spPr>
          <a:xfrm rot="10800000">
            <a:off x="1593720" y="1931040"/>
            <a:ext cx="1626840" cy="450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1" name="CustomShape 3"/>
          <p:cNvSpPr/>
          <p:nvPr/>
        </p:nvSpPr>
        <p:spPr>
          <a:xfrm flipH="1">
            <a:off x="1771920" y="2873880"/>
            <a:ext cx="1446120" cy="387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" name="CustomShape 4"/>
          <p:cNvSpPr/>
          <p:nvPr/>
        </p:nvSpPr>
        <p:spPr>
          <a:xfrm rot="10800000" flipH="1">
            <a:off x="5907600" y="1946520"/>
            <a:ext cx="1680120" cy="435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3" name="CustomShape 5"/>
          <p:cNvSpPr/>
          <p:nvPr/>
        </p:nvSpPr>
        <p:spPr>
          <a:xfrm>
            <a:off x="5936760" y="2883960"/>
            <a:ext cx="1639800" cy="423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6"/>
          <p:cNvSpPr/>
          <p:nvPr/>
        </p:nvSpPr>
        <p:spPr>
          <a:xfrm>
            <a:off x="1027440" y="1377000"/>
            <a:ext cx="1143000" cy="57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Открыть сайт ФССП</a:t>
            </a:r>
            <a:endParaRPr lang="ru-RU" sz="1300" b="0" strike="noStrike" spc="-1">
              <a:latin typeface="Arial" panose="020B0604020202020204"/>
            </a:endParaRPr>
          </a:p>
        </p:txBody>
      </p:sp>
      <p:sp>
        <p:nvSpPr>
          <p:cNvPr id="155" name="CustomShape 7"/>
          <p:cNvSpPr/>
          <p:nvPr/>
        </p:nvSpPr>
        <p:spPr>
          <a:xfrm>
            <a:off x="233280" y="3261600"/>
            <a:ext cx="2505600" cy="776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Открыть ФИО и Дату Рождения из Карточки на Сайте ФССП</a:t>
            </a:r>
            <a:endParaRPr lang="ru-RU" sz="1300" b="0" strike="noStrike" spc="-1">
              <a:latin typeface="Arial" panose="020B0604020202020204"/>
            </a:endParaRPr>
          </a:p>
        </p:txBody>
      </p:sp>
      <p:sp>
        <p:nvSpPr>
          <p:cNvPr id="156" name="CustomShape 8"/>
          <p:cNvSpPr/>
          <p:nvPr/>
        </p:nvSpPr>
        <p:spPr>
          <a:xfrm>
            <a:off x="6937560" y="1095480"/>
            <a:ext cx="1397880" cy="776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Открыть CRM-Контракт</a:t>
            </a:r>
            <a:endParaRPr lang="ru-RU" sz="1300" b="0" strike="noStrike" spc="-1">
              <a:latin typeface="Arial" panose="020B0604020202020204"/>
            </a:endParaRPr>
          </a:p>
        </p:txBody>
      </p:sp>
      <p:sp>
        <p:nvSpPr>
          <p:cNvPr id="157" name="CustomShape 9"/>
          <p:cNvSpPr/>
          <p:nvPr/>
        </p:nvSpPr>
        <p:spPr>
          <a:xfrm>
            <a:off x="6688440" y="3261600"/>
            <a:ext cx="1929600" cy="1172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Перенести ФИО из Карточки в CRM</a:t>
            </a: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(должна быть открыта страница “Контракт” )</a:t>
            </a:r>
            <a:endParaRPr lang="ru-RU" sz="1300" b="0" strike="noStrike" spc="-1">
              <a:latin typeface="Arial" panose="020B0604020202020204"/>
            </a:endParaRPr>
          </a:p>
        </p:txBody>
      </p:sp>
      <p:sp>
        <p:nvSpPr>
          <p:cNvPr id="158" name="CustomShape 10"/>
          <p:cNvSpPr/>
          <p:nvPr/>
        </p:nvSpPr>
        <p:spPr>
          <a:xfrm>
            <a:off x="969010" y="1384300"/>
            <a:ext cx="1246505" cy="779780"/>
          </a:xfrm>
          <a:prstGeom prst="roundRect">
            <a:avLst>
              <a:gd name="adj" fmla="val 34655"/>
            </a:avLst>
          </a:prstGeom>
          <a:noFill/>
          <a:ln w="28440">
            <a:solidFill>
              <a:schemeClr val="dk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" name="CustomShape 11"/>
          <p:cNvSpPr/>
          <p:nvPr/>
        </p:nvSpPr>
        <p:spPr>
          <a:xfrm>
            <a:off x="211320" y="3264120"/>
            <a:ext cx="2541600" cy="983160"/>
          </a:xfrm>
          <a:prstGeom prst="roundRect">
            <a:avLst>
              <a:gd name="adj" fmla="val 16667"/>
            </a:avLst>
          </a:prstGeom>
          <a:noFill/>
          <a:ln w="2844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" name="CustomShape 12"/>
          <p:cNvSpPr/>
          <p:nvPr/>
        </p:nvSpPr>
        <p:spPr>
          <a:xfrm>
            <a:off x="6841440" y="1008000"/>
            <a:ext cx="1494000" cy="936360"/>
          </a:xfrm>
          <a:prstGeom prst="roundRect">
            <a:avLst>
              <a:gd name="adj" fmla="val 16667"/>
            </a:avLst>
          </a:prstGeom>
          <a:noFill/>
          <a:ln w="28440">
            <a:solidFill>
              <a:schemeClr val="dk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1" name="CustomShape 13"/>
          <p:cNvSpPr/>
          <p:nvPr/>
        </p:nvSpPr>
        <p:spPr>
          <a:xfrm>
            <a:off x="6630670" y="3308350"/>
            <a:ext cx="1893570" cy="1398270"/>
          </a:xfrm>
          <a:prstGeom prst="roundRect">
            <a:avLst>
              <a:gd name="adj" fmla="val 16667"/>
            </a:avLst>
          </a:prstGeom>
          <a:noFill/>
          <a:ln w="28440">
            <a:solidFill>
              <a:schemeClr val="dk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14"/>
          <p:cNvSpPr/>
          <p:nvPr/>
        </p:nvSpPr>
        <p:spPr>
          <a:xfrm>
            <a:off x="4546440" y="3562920"/>
            <a:ext cx="360" cy="807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3" name="CustomShape 15"/>
          <p:cNvSpPr/>
          <p:nvPr/>
        </p:nvSpPr>
        <p:spPr>
          <a:xfrm>
            <a:off x="3156840" y="4371840"/>
            <a:ext cx="2778480" cy="57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Поменять местами Фамилию и Отчество в карточке</a:t>
            </a:r>
            <a:endParaRPr lang="ru-RU" sz="1300" b="0" strike="noStrike" spc="-1">
              <a:latin typeface="Arial" panose="020B0604020202020204"/>
            </a:endParaRPr>
          </a:p>
        </p:txBody>
      </p:sp>
      <p:sp>
        <p:nvSpPr>
          <p:cNvPr id="164" name="CustomShape 16"/>
          <p:cNvSpPr/>
          <p:nvPr/>
        </p:nvSpPr>
        <p:spPr>
          <a:xfrm>
            <a:off x="3154680" y="4378960"/>
            <a:ext cx="2780665" cy="702310"/>
          </a:xfrm>
          <a:prstGeom prst="roundRect">
            <a:avLst>
              <a:gd name="adj" fmla="val 16667"/>
            </a:avLst>
          </a:prstGeom>
          <a:noFill/>
          <a:ln w="28440">
            <a:solidFill>
              <a:srgbClr val="D9D9D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1297440" y="39384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Как выглядят сценарии ?</a:t>
            </a:r>
            <a:endParaRPr lang="ru-RU" sz="2400" b="0" strike="noStrike" spc="-1">
              <a:latin typeface="Arial" panose="020B0604020202020204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5470560" y="2541600"/>
            <a:ext cx="2864520" cy="291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 marL="457200" indent="-309880">
              <a:lnSpc>
                <a:spcPct val="115000"/>
              </a:lnSpc>
              <a:buClr>
                <a:srgbClr val="FFFFFF"/>
              </a:buClr>
              <a:buFont typeface="Lato"/>
              <a:buChar char="-"/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Сценарии для Раздела “Начало Звонка”</a:t>
            </a:r>
            <a:endParaRPr lang="ru-RU" sz="1300" b="0" strike="noStrike" spc="-1">
              <a:latin typeface="Arial" panose="020B0604020202020204"/>
            </a:endParaRPr>
          </a:p>
        </p:txBody>
      </p:sp>
      <p:pic>
        <p:nvPicPr>
          <p:cNvPr id="167" name="Google Shape;255;p24"/>
          <p:cNvPicPr/>
          <p:nvPr/>
        </p:nvPicPr>
        <p:blipFill>
          <a:blip r:embed="rId1"/>
          <a:stretch>
            <a:fillRect/>
          </a:stretch>
        </p:blipFill>
        <p:spPr>
          <a:xfrm>
            <a:off x="1297440" y="1567440"/>
            <a:ext cx="4172040" cy="2910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30017"/>
            <a:ext cx="8229240" cy="608965"/>
          </a:xfrm>
        </p:spPr>
        <p:txBody>
          <a:bodyPr/>
          <a:p>
            <a:r>
              <a:rPr lang="ru-RU" altLang="en-US">
                <a:solidFill>
                  <a:schemeClr val="bg1"/>
                </a:solidFill>
              </a:rPr>
              <a:t>Примеры работы Программы</a:t>
            </a:r>
            <a:endParaRPr lang="ru-RU" altLang="en-US">
              <a:solidFill>
                <a:schemeClr val="bg1"/>
              </a:solidFill>
            </a:endParaRPr>
          </a:p>
        </p:txBody>
      </p:sp>
      <p:pic>
        <p:nvPicPr>
          <p:cNvPr id="8" name="Untitled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42695" y="939165"/>
            <a:ext cx="6657975" cy="37452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30017"/>
            <a:ext cx="8229240" cy="608965"/>
          </a:xfrm>
        </p:spPr>
        <p:txBody>
          <a:bodyPr/>
          <a:p>
            <a:r>
              <a:rPr lang="ru-RU" altLang="en-US">
                <a:solidFill>
                  <a:schemeClr val="bg1"/>
                </a:solidFill>
                <a:sym typeface="+mn-ea"/>
              </a:rPr>
              <a:t>Примеры работы Программы</a:t>
            </a:r>
            <a:endParaRPr lang="ru-RU" altLang="en-US"/>
          </a:p>
        </p:txBody>
      </p:sp>
      <p:pic>
        <p:nvPicPr>
          <p:cNvPr id="4" name="Untitled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53135" y="939165"/>
            <a:ext cx="7236460" cy="4070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297440" y="852480"/>
            <a:ext cx="7038000" cy="3867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 fontScale="64000"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Спасибо за внимание !</a:t>
            </a:r>
            <a:endParaRPr lang="ru-RU" sz="24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</a:pPr>
            <a:endParaRPr lang="ru-RU" sz="24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24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24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24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24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24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24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24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По техническим вопросам: </a:t>
            </a:r>
            <a:r>
              <a:rPr lang="ru-RU" sz="1300" b="0" u="sng" strike="noStrike" spc="-1">
                <a:solidFill>
                  <a:srgbClr val="7890CD"/>
                </a:solidFill>
                <a:uFillTx/>
                <a:latin typeface="Lato"/>
                <a:ea typeface="Lato"/>
                <a:hlinkClick r:id="rId1"/>
              </a:rPr>
              <a:t>lester.martell@yandex.ru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 | +7(953) 369-41-44</a:t>
            </a:r>
            <a:endParaRPr lang="ru-RU" sz="13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297440" y="39384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 fontScale="56000"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990000"/>
                </a:solidFill>
                <a:latin typeface="Comic Sans MS" panose="030F0702030302020204"/>
                <a:ea typeface="Comic Sans MS" panose="030F0702030302020204"/>
              </a:rPr>
              <a:t>AutoCallCenter</a:t>
            </a: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- </a:t>
            </a:r>
            <a:r>
              <a:rPr lang="ru-RU" sz="2070" b="0" strike="noStrike" spc="-1">
                <a:solidFill>
                  <a:srgbClr val="FFFFFF"/>
                </a:solidFill>
                <a:latin typeface="Montserrat"/>
                <a:ea typeface="Montserrat"/>
              </a:rPr>
              <a:t>Программа запускает которая </a:t>
            </a:r>
            <a:r>
              <a:rPr lang="ru-RU" sz="2070" b="0" strike="noStrike" spc="-1">
                <a:solidFill>
                  <a:srgbClr val="00FFFF"/>
                </a:solidFill>
                <a:latin typeface="Montserrat"/>
                <a:ea typeface="Montserrat"/>
              </a:rPr>
              <a:t>сценарии</a:t>
            </a:r>
            <a:r>
              <a:rPr lang="ru-RU" sz="207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из </a:t>
            </a:r>
            <a:r>
              <a:rPr lang="ru-RU" sz="2070" b="0" u="sng" strike="noStrike" spc="-1">
                <a:solidFill>
                  <a:srgbClr val="FFFFFF"/>
                </a:solidFill>
                <a:uFillTx/>
                <a:latin typeface="Montserrat"/>
                <a:ea typeface="Montserrat"/>
              </a:rPr>
              <a:t>макро-Команд,</a:t>
            </a:r>
            <a:r>
              <a:rPr lang="ru-RU" sz="2070" b="0" strike="noStrike" spc="-1">
                <a:solidFill>
                  <a:srgbClr val="FFFFFF"/>
                </a:solidFill>
                <a:latin typeface="Montserrat"/>
                <a:ea typeface="Montserrat"/>
              </a:rPr>
              <a:t> написанных на языке </a:t>
            </a:r>
            <a:r>
              <a:rPr lang="ru-RU" sz="2070" b="0" strike="noStrike" spc="-1">
                <a:solidFill>
                  <a:srgbClr val="00FF00"/>
                </a:solidFill>
                <a:latin typeface="Montserrat"/>
                <a:ea typeface="Montserrat"/>
              </a:rPr>
              <a:t>AutoHotKey</a:t>
            </a:r>
            <a:endParaRPr lang="ru-RU" sz="2070" b="0" strike="noStrike" spc="-1">
              <a:latin typeface="Arial" panose="020B0604020202020204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297440" y="1567440"/>
            <a:ext cx="7038000" cy="291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 marL="457200" indent="-309880">
              <a:lnSpc>
                <a:spcPct val="115000"/>
              </a:lnSpc>
              <a:buClr>
                <a:srgbClr val="FFFFFF"/>
              </a:buClr>
              <a:buFont typeface="Lato"/>
              <a:buChar char="●"/>
            </a:pPr>
            <a:r>
              <a:rPr lang="ru-RU" sz="1300" b="0" u="sng" strike="noStrike" spc="-1">
                <a:solidFill>
                  <a:srgbClr val="FFFFFF"/>
                </a:solidFill>
                <a:uFillTx/>
                <a:latin typeface="Lato"/>
                <a:ea typeface="Lato"/>
              </a:rPr>
              <a:t>Макрокоманда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 - программный алгоритм действий, записанный пользователем. Часто макрокоманды применяют для автоматизации рутинных действий.</a:t>
            </a:r>
            <a:endParaRPr lang="ru-RU" sz="1300" b="0" strike="noStrike" spc="-1">
              <a:latin typeface="Arial" panose="020B0604020202020204"/>
            </a:endParaRPr>
          </a:p>
          <a:p>
            <a:pPr marL="457200" indent="-309880">
              <a:lnSpc>
                <a:spcPct val="115000"/>
              </a:lnSpc>
              <a:spcBef>
                <a:spcPts val="1000"/>
              </a:spcBef>
              <a:buClr>
                <a:srgbClr val="FFFFFF"/>
              </a:buClr>
              <a:buFont typeface="Lato"/>
              <a:buChar char="●"/>
            </a:pPr>
            <a:r>
              <a:rPr lang="ru-RU" sz="1300" b="0" strike="noStrike" spc="-1">
                <a:solidFill>
                  <a:srgbClr val="00FF00"/>
                </a:solidFill>
                <a:latin typeface="Lato"/>
                <a:ea typeface="Lato"/>
              </a:rPr>
              <a:t>AutoHotKey 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- язык программирования для написания </a:t>
            </a:r>
            <a:r>
              <a:rPr lang="ru-RU" sz="1300" b="1" strike="noStrike" spc="-1">
                <a:solidFill>
                  <a:srgbClr val="00FFFF"/>
                </a:solidFill>
                <a:latin typeface="Lato"/>
                <a:ea typeface="Lato"/>
              </a:rPr>
              <a:t>Сценариев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 (Скриптов). Выполняя определенный </a:t>
            </a:r>
            <a:r>
              <a:rPr lang="ru-RU" sz="1300" b="0" strike="noStrike" spc="-1">
                <a:solidFill>
                  <a:srgbClr val="00FFFF"/>
                </a:solidFill>
                <a:latin typeface="Lato"/>
                <a:ea typeface="Lato"/>
              </a:rPr>
              <a:t>сценарий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, выполняется ряд макрокоманд, входящих в этот </a:t>
            </a:r>
            <a:r>
              <a:rPr lang="ru-RU" sz="1300" b="0" strike="noStrike" spc="-1">
                <a:solidFill>
                  <a:srgbClr val="00FFFF"/>
                </a:solidFill>
                <a:latin typeface="Lato"/>
                <a:ea typeface="Lato"/>
              </a:rPr>
              <a:t>сценарий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. Например: Двойное нажатие ЛКМ  в определенной позиции экрана.</a:t>
            </a:r>
            <a:endParaRPr lang="ru-RU" sz="1300" b="0" strike="noStrike" spc="-1">
              <a:latin typeface="Arial" panose="020B0604020202020204"/>
            </a:endParaRPr>
          </a:p>
          <a:p>
            <a:pPr marL="457200" indent="-30988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FFFFFF"/>
              </a:buClr>
              <a:buFont typeface="Lato"/>
              <a:buChar char="●"/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Программа </a:t>
            </a:r>
            <a:r>
              <a:rPr lang="ru-RU" sz="1300" b="0" strike="noStrike" spc="-1">
                <a:solidFill>
                  <a:srgbClr val="CC0000"/>
                </a:solidFill>
                <a:latin typeface="Lato"/>
                <a:ea typeface="Lato"/>
              </a:rPr>
              <a:t>AutoCallCenter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 запускает AHK </a:t>
            </a:r>
            <a:r>
              <a:rPr lang="ru-RU" sz="1300" b="0" strike="noStrike" spc="-1">
                <a:solidFill>
                  <a:srgbClr val="00FFFF"/>
                </a:solidFill>
                <a:latin typeface="Lato"/>
                <a:ea typeface="Lato"/>
              </a:rPr>
              <a:t>Сценарии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. Для правильной работы </a:t>
            </a:r>
            <a:r>
              <a:rPr lang="ru-RU" sz="1300" b="0" strike="noStrike" spc="-1">
                <a:solidFill>
                  <a:srgbClr val="00FFFF"/>
                </a:solidFill>
                <a:latin typeface="Lato"/>
                <a:ea typeface="Lato"/>
              </a:rPr>
              <a:t>Сценариев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, нужно </a:t>
            </a:r>
            <a:r>
              <a:rPr lang="ru-RU" sz="1300" b="0" u="sng" strike="noStrike" spc="-1">
                <a:solidFill>
                  <a:srgbClr val="F1C232"/>
                </a:solidFill>
                <a:uFillTx/>
                <a:latin typeface="Lato"/>
                <a:ea typeface="Lato"/>
              </a:rPr>
              <a:t>настроить запуск .ahk файлов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. </a:t>
            </a:r>
            <a:r>
              <a:rPr lang="ru-RU" sz="1300" b="0" strike="noStrike" spc="-1">
                <a:solidFill>
                  <a:srgbClr val="F1C232"/>
                </a:solidFill>
                <a:latin typeface="Lato"/>
                <a:ea typeface="Lato"/>
              </a:rPr>
              <a:t>Как это сделать описано на следующем слайде.</a:t>
            </a:r>
            <a:endParaRPr lang="ru-RU" sz="13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1297440" y="39384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Начало Работы</a:t>
            </a:r>
            <a:endParaRPr lang="ru-RU" sz="2400" b="0" strike="noStrike" spc="-1">
              <a:latin typeface="Arial" panose="020B0604020202020204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1297440" y="1883160"/>
            <a:ext cx="6428160" cy="38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 fontScale="31000"/>
          </a:bodyPr>
          <a:lstStyle/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Эту папку скопировать себе на рабочий стол. В ней находится программа</a:t>
            </a:r>
            <a:endParaRPr lang="ru-RU" sz="1300" b="0" strike="noStrike" spc="-1">
              <a:latin typeface="Arial" panose="020B0604020202020204"/>
            </a:endParaRPr>
          </a:p>
        </p:txBody>
      </p:sp>
      <p:pic>
        <p:nvPicPr>
          <p:cNvPr id="92" name="Google Shape;149;p15"/>
          <p:cNvPicPr/>
          <p:nvPr/>
        </p:nvPicPr>
        <p:blipFill>
          <a:blip r:embed="rId1"/>
          <a:stretch>
            <a:fillRect/>
          </a:stretch>
        </p:blipFill>
        <p:spPr>
          <a:xfrm>
            <a:off x="1297440" y="2269800"/>
            <a:ext cx="6428160" cy="989640"/>
          </a:xfrm>
          <a:prstGeom prst="rect">
            <a:avLst/>
          </a:prstGeom>
          <a:ln>
            <a:noFill/>
          </a:ln>
        </p:spPr>
      </p:pic>
      <p:sp>
        <p:nvSpPr>
          <p:cNvPr id="93" name="CustomShape 3"/>
          <p:cNvSpPr/>
          <p:nvPr/>
        </p:nvSpPr>
        <p:spPr>
          <a:xfrm>
            <a:off x="1297440" y="3260160"/>
            <a:ext cx="5983560" cy="38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После копирования, использовать папку с рабочего стола !</a:t>
            </a:r>
            <a:endParaRPr lang="ru-RU" sz="13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297440" y="39384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Начало Работы</a:t>
            </a:r>
            <a:endParaRPr lang="ru-RU" sz="2400" b="0" strike="noStrike" spc="-1">
              <a:latin typeface="Arial" panose="020B0604020202020204"/>
            </a:endParaRPr>
          </a:p>
        </p:txBody>
      </p:sp>
      <p:pic>
        <p:nvPicPr>
          <p:cNvPr id="95" name="Google Shape;156;p16"/>
          <p:cNvPicPr/>
          <p:nvPr/>
        </p:nvPicPr>
        <p:blipFill>
          <a:blip r:embed="rId1"/>
          <a:stretch>
            <a:fillRect/>
          </a:stretch>
        </p:blipFill>
        <p:spPr>
          <a:xfrm>
            <a:off x="1297440" y="1773720"/>
            <a:ext cx="4825440" cy="104832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1297440" y="1375200"/>
            <a:ext cx="4318920" cy="41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500" b="0" strike="noStrike" spc="-1">
                <a:solidFill>
                  <a:srgbClr val="FFFFFF"/>
                </a:solidFill>
                <a:latin typeface="Roboto"/>
                <a:ea typeface="Roboto"/>
              </a:rPr>
              <a:t>Папка с программой:</a:t>
            </a:r>
            <a:endParaRPr lang="ru-RU" sz="1500" b="0" strike="noStrike" spc="-1">
              <a:latin typeface="Arial" panose="020B0604020202020204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1297800" y="2142000"/>
            <a:ext cx="4825800" cy="356040"/>
          </a:xfrm>
          <a:prstGeom prst="rect">
            <a:avLst/>
          </a:prstGeom>
          <a:noFill/>
          <a:ln w="1908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4"/>
          <p:cNvSpPr/>
          <p:nvPr/>
        </p:nvSpPr>
        <p:spPr>
          <a:xfrm>
            <a:off x="1297800" y="2850480"/>
            <a:ext cx="6643800" cy="1674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400" b="0" strike="noStrike" spc="-1">
                <a:solidFill>
                  <a:srgbClr val="FFFFFF"/>
                </a:solidFill>
                <a:latin typeface="Roboto"/>
                <a:ea typeface="Roboto"/>
              </a:rPr>
              <a:t>Нас интересует только 2 файла.</a:t>
            </a:r>
            <a:endParaRPr lang="ru-RU" sz="14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ru-RU" sz="1400" b="0" strike="noStrike" spc="-1">
              <a:latin typeface="Arial" panose="020B0604020202020204"/>
            </a:endParaRPr>
          </a:p>
          <a:p>
            <a:pPr marL="457200" indent="-316230">
              <a:lnSpc>
                <a:spcPct val="100000"/>
              </a:lnSpc>
              <a:buClr>
                <a:srgbClr val="FFFFFF"/>
              </a:buClr>
              <a:buFont typeface="Roboto"/>
              <a:buAutoNum type="arabicPeriod"/>
            </a:pPr>
            <a:r>
              <a:rPr lang="ru-RU" sz="1400" b="0" strike="noStrike" spc="-1">
                <a:solidFill>
                  <a:srgbClr val="FFFFFF"/>
                </a:solidFill>
                <a:latin typeface="Roboto"/>
                <a:ea typeface="Roboto"/>
              </a:rPr>
              <a:t>AutoCallCenter.exe - Сама программа</a:t>
            </a:r>
            <a:endParaRPr lang="ru-RU" sz="1400" b="0" strike="noStrike" spc="-1">
              <a:latin typeface="Arial" panose="020B0604020202020204"/>
            </a:endParaRPr>
          </a:p>
          <a:p>
            <a:pPr marL="457200" indent="-316230">
              <a:lnSpc>
                <a:spcPct val="100000"/>
              </a:lnSpc>
              <a:buClr>
                <a:srgbClr val="FFFFFF"/>
              </a:buClr>
              <a:buFont typeface="Roboto"/>
              <a:buAutoNum type="arabicPeriod"/>
            </a:pPr>
            <a:r>
              <a:rPr lang="ru-RU" sz="1400" b="0" strike="noStrike" spc="-1">
                <a:solidFill>
                  <a:srgbClr val="FFFFFF"/>
                </a:solidFill>
                <a:latin typeface="Roboto"/>
                <a:ea typeface="Roboto"/>
              </a:rPr>
              <a:t>Настройка Программы - Папка для активации работоспособности .ahk файлов.</a:t>
            </a:r>
            <a:endParaRPr lang="ru-RU" sz="14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ru-RU" sz="14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ru-RU" sz="1400" b="0" strike="noStrike" spc="-1">
                <a:solidFill>
                  <a:srgbClr val="00FF00"/>
                </a:solidFill>
                <a:latin typeface="Roboto"/>
                <a:ea typeface="Roboto"/>
              </a:rPr>
              <a:t>Перед ПЕРВЫМ запуском, откройте папку “Настройка Программы”</a:t>
            </a:r>
            <a:endParaRPr lang="ru-RU" sz="1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1297440" y="39384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Папка: Настройка Программы</a:t>
            </a:r>
            <a:endParaRPr lang="ru-RU" sz="2400" b="0" strike="noStrike" spc="-1">
              <a:latin typeface="Arial" panose="020B0604020202020204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936360" y="1538280"/>
            <a:ext cx="7038000" cy="291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Нам нужен файл “Активация”</a:t>
            </a:r>
            <a:endParaRPr lang="ru-RU" sz="1300" b="0" strike="noStrike" spc="-1">
              <a:latin typeface="Arial" panose="020B0604020202020204"/>
            </a:endParaRPr>
          </a:p>
        </p:txBody>
      </p:sp>
      <p:pic>
        <p:nvPicPr>
          <p:cNvPr id="101" name="Google Shape;166;p17"/>
          <p:cNvPicPr/>
          <p:nvPr/>
        </p:nvPicPr>
        <p:blipFill>
          <a:blip r:embed="rId1"/>
          <a:stretch>
            <a:fillRect/>
          </a:stretch>
        </p:blipFill>
        <p:spPr>
          <a:xfrm>
            <a:off x="2586240" y="991440"/>
            <a:ext cx="3970440" cy="358920"/>
          </a:xfrm>
          <a:prstGeom prst="rect">
            <a:avLst/>
          </a:prstGeom>
          <a:ln>
            <a:noFill/>
          </a:ln>
        </p:spPr>
      </p:pic>
      <p:sp>
        <p:nvSpPr>
          <p:cNvPr id="102" name="CustomShape 3"/>
          <p:cNvSpPr/>
          <p:nvPr/>
        </p:nvSpPr>
        <p:spPr>
          <a:xfrm rot="10800000">
            <a:off x="2931840" y="1308960"/>
            <a:ext cx="360" cy="362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4"/>
          <p:cNvSpPr/>
          <p:nvPr/>
        </p:nvSpPr>
        <p:spPr>
          <a:xfrm>
            <a:off x="746280" y="1538280"/>
            <a:ext cx="523800" cy="38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1.</a:t>
            </a:r>
            <a:endParaRPr lang="ru-RU" sz="1300" b="0" strike="noStrike" spc="-1">
              <a:latin typeface="Arial" panose="020B0604020202020204"/>
            </a:endParaRPr>
          </a:p>
        </p:txBody>
      </p:sp>
      <p:pic>
        <p:nvPicPr>
          <p:cNvPr id="104" name="Google Shape;169;p17"/>
          <p:cNvPicPr/>
          <p:nvPr/>
        </p:nvPicPr>
        <p:blipFill>
          <a:blip r:embed="rId2"/>
          <a:stretch>
            <a:fillRect/>
          </a:stretch>
        </p:blipFill>
        <p:spPr>
          <a:xfrm>
            <a:off x="936360" y="2899080"/>
            <a:ext cx="2689560" cy="2068200"/>
          </a:xfrm>
          <a:prstGeom prst="rect">
            <a:avLst/>
          </a:prstGeom>
          <a:ln>
            <a:noFill/>
          </a:ln>
        </p:spPr>
      </p:pic>
      <p:sp>
        <p:nvSpPr>
          <p:cNvPr id="105" name="CustomShape 5"/>
          <p:cNvSpPr/>
          <p:nvPr/>
        </p:nvSpPr>
        <p:spPr>
          <a:xfrm>
            <a:off x="746280" y="1923480"/>
            <a:ext cx="3160800" cy="974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2. Нажимаем на него, Правой кнопкой мыши -&gt; Открыть с Помощью -&gt; Выбрать другое приложение</a:t>
            </a:r>
            <a:endParaRPr lang="ru-RU" sz="1300" b="0" strike="noStrike" spc="-1">
              <a:latin typeface="Arial" panose="020B0604020202020204"/>
            </a:endParaRPr>
          </a:p>
        </p:txBody>
      </p:sp>
      <p:pic>
        <p:nvPicPr>
          <p:cNvPr id="106" name="Google Shape;171;p17"/>
          <p:cNvPicPr/>
          <p:nvPr/>
        </p:nvPicPr>
        <p:blipFill>
          <a:blip r:embed="rId3"/>
          <a:stretch>
            <a:fillRect/>
          </a:stretch>
        </p:blipFill>
        <p:spPr>
          <a:xfrm>
            <a:off x="6618960" y="1538280"/>
            <a:ext cx="2047320" cy="2726640"/>
          </a:xfrm>
          <a:prstGeom prst="rect">
            <a:avLst/>
          </a:prstGeom>
          <a:ln>
            <a:noFill/>
          </a:ln>
        </p:spPr>
      </p:pic>
      <p:sp>
        <p:nvSpPr>
          <p:cNvPr id="107" name="CustomShape 6"/>
          <p:cNvSpPr/>
          <p:nvPr/>
        </p:nvSpPr>
        <p:spPr>
          <a:xfrm>
            <a:off x="4204800" y="1538280"/>
            <a:ext cx="2490840" cy="3746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3. В появившемся окне, нажимаем “</a:t>
            </a:r>
            <a:r>
              <a:rPr lang="ru-RU" sz="1300" b="0" strike="noStrike" spc="-1">
                <a:solidFill>
                  <a:srgbClr val="4A86E8"/>
                </a:solidFill>
                <a:latin typeface="Lato"/>
                <a:ea typeface="Lato"/>
              </a:rPr>
              <a:t>Ещё Приложения ↓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”</a:t>
            </a: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-&gt; Спускаемся вниз -&gt; </a:t>
            </a:r>
            <a:r>
              <a:rPr lang="ru-RU" sz="1300" b="0" strike="noStrike" spc="-1">
                <a:solidFill>
                  <a:srgbClr val="00FF00"/>
                </a:solidFill>
                <a:latin typeface="Lato"/>
                <a:ea typeface="Lato"/>
              </a:rPr>
              <a:t>ОБЯЗАТЕЛЬНО СТАВИМ ГАЛОЧКУ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 (Выделена зеленым) -&gt; Нажимаем “</a:t>
            </a:r>
            <a:r>
              <a:rPr lang="ru-RU" sz="1300" b="0" strike="noStrike" spc="-1">
                <a:solidFill>
                  <a:srgbClr val="FF0000"/>
                </a:solidFill>
                <a:latin typeface="Lato"/>
                <a:ea typeface="Lato"/>
              </a:rPr>
              <a:t>Найти другое приложение на этом Компьютере</a:t>
            </a: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”</a:t>
            </a: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1C232"/>
                </a:solidFill>
                <a:latin typeface="Lato"/>
                <a:ea typeface="Lato"/>
              </a:rPr>
              <a:t>Далее следующий слайд</a:t>
            </a: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endParaRPr lang="ru-RU" sz="1300" b="0" strike="noStrike" spc="-1">
              <a:latin typeface="Arial" panose="020B0604020202020204"/>
            </a:endParaRPr>
          </a:p>
        </p:txBody>
      </p:sp>
      <p:sp>
        <p:nvSpPr>
          <p:cNvPr id="108" name="CustomShape 7"/>
          <p:cNvSpPr/>
          <p:nvPr/>
        </p:nvSpPr>
        <p:spPr>
          <a:xfrm>
            <a:off x="5472000" y="3456000"/>
            <a:ext cx="1079640" cy="71640"/>
          </a:xfrm>
          <a:custGeom>
            <a:avLst/>
            <a:gdLst/>
            <a:ahLst/>
            <a:cxnLst/>
            <a:rect l="l" t="t" r="r" b="b"/>
            <a:pathLst>
              <a:path w="3002" h="201">
                <a:moveTo>
                  <a:pt x="0" y="50"/>
                </a:moveTo>
                <a:lnTo>
                  <a:pt x="2250" y="50"/>
                </a:lnTo>
                <a:lnTo>
                  <a:pt x="2250" y="0"/>
                </a:lnTo>
                <a:lnTo>
                  <a:pt x="3001" y="100"/>
                </a:lnTo>
                <a:lnTo>
                  <a:pt x="2250" y="200"/>
                </a:lnTo>
                <a:lnTo>
                  <a:pt x="2250" y="150"/>
                </a:lnTo>
                <a:lnTo>
                  <a:pt x="0" y="150"/>
                </a:lnTo>
                <a:lnTo>
                  <a:pt x="0" y="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78;p18"/>
          <p:cNvPicPr/>
          <p:nvPr/>
        </p:nvPicPr>
        <p:blipFill>
          <a:blip r:embed="rId1"/>
          <a:stretch>
            <a:fillRect/>
          </a:stretch>
        </p:blipFill>
        <p:spPr>
          <a:xfrm>
            <a:off x="1228680" y="1479960"/>
            <a:ext cx="3378600" cy="1903320"/>
          </a:xfrm>
          <a:prstGeom prst="rect">
            <a:avLst/>
          </a:prstGeom>
          <a:ln>
            <a:noFill/>
          </a:ln>
        </p:spPr>
      </p:pic>
      <p:sp>
        <p:nvSpPr>
          <p:cNvPr id="110" name="CustomShape 1"/>
          <p:cNvSpPr/>
          <p:nvPr/>
        </p:nvSpPr>
        <p:spPr>
          <a:xfrm>
            <a:off x="1356120" y="517320"/>
            <a:ext cx="6921000" cy="960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700" b="0" strike="noStrike" spc="-1">
                <a:solidFill>
                  <a:srgbClr val="FFFFFF"/>
                </a:solidFill>
                <a:latin typeface="Lato"/>
                <a:ea typeface="Lato"/>
              </a:rPr>
              <a:t>В появившемся окне открываем-&gt; </a:t>
            </a:r>
            <a:r>
              <a:rPr lang="ru-RU" sz="1700" b="0" strike="noStrike" spc="-1">
                <a:solidFill>
                  <a:srgbClr val="FFFF00"/>
                </a:solidFill>
                <a:latin typeface="Lato"/>
                <a:ea typeface="Lato"/>
              </a:rPr>
              <a:t>Папку с программой</a:t>
            </a:r>
            <a:r>
              <a:rPr lang="ru-RU" sz="1700" b="0" strike="noStrike" spc="-1">
                <a:solidFill>
                  <a:srgbClr val="FFFFFF"/>
                </a:solidFill>
                <a:latin typeface="Lato"/>
                <a:ea typeface="Lato"/>
              </a:rPr>
              <a:t> -&gt; </a:t>
            </a:r>
            <a:r>
              <a:rPr lang="ru-RU" sz="1700" b="0" strike="noStrike" spc="-1">
                <a:solidFill>
                  <a:srgbClr val="00FF00"/>
                </a:solidFill>
                <a:latin typeface="Lato"/>
                <a:ea typeface="Lato"/>
              </a:rPr>
              <a:t>Настройки программы</a:t>
            </a:r>
            <a:r>
              <a:rPr lang="ru-RU" sz="1700" b="0" strike="noStrike" spc="-1">
                <a:solidFill>
                  <a:srgbClr val="FFFFFF"/>
                </a:solidFill>
                <a:latin typeface="Lato"/>
                <a:ea typeface="Lato"/>
              </a:rPr>
              <a:t> -&gt; Файл “</a:t>
            </a:r>
            <a:r>
              <a:rPr lang="ru-RU" sz="1700" b="0" strike="noStrike" spc="-1">
                <a:solidFill>
                  <a:srgbClr val="FF0000"/>
                </a:solidFill>
                <a:latin typeface="Lato"/>
                <a:ea typeface="Lato"/>
              </a:rPr>
              <a:t>Test</a:t>
            </a:r>
            <a:r>
              <a:rPr lang="ru-RU" sz="1700" b="0" strike="noStrike" spc="-1">
                <a:solidFill>
                  <a:srgbClr val="FFFFFF"/>
                </a:solidFill>
                <a:latin typeface="Lato"/>
                <a:ea typeface="Lato"/>
              </a:rPr>
              <a:t>” -&gt; Нажимаем кнопку “</a:t>
            </a:r>
            <a:r>
              <a:rPr lang="ru-RU" sz="1700" b="0" strike="noStrike" spc="-1">
                <a:solidFill>
                  <a:srgbClr val="FF9900"/>
                </a:solidFill>
                <a:latin typeface="Lato"/>
                <a:ea typeface="Lato"/>
              </a:rPr>
              <a:t>Открыть</a:t>
            </a:r>
            <a:r>
              <a:rPr lang="ru-RU" sz="1700" b="0" strike="noStrike" spc="-1">
                <a:solidFill>
                  <a:srgbClr val="FFFFFF"/>
                </a:solidFill>
                <a:latin typeface="Lato"/>
                <a:ea typeface="Lato"/>
              </a:rPr>
              <a:t>”</a:t>
            </a:r>
            <a:endParaRPr lang="ru-RU" sz="1700" b="0" strike="noStrike" spc="-1">
              <a:latin typeface="Arial" panose="020B0604020202020204"/>
            </a:endParaRPr>
          </a:p>
        </p:txBody>
      </p:sp>
      <p:pic>
        <p:nvPicPr>
          <p:cNvPr id="111" name="Google Shape;180;p18"/>
          <p:cNvPicPr/>
          <p:nvPr/>
        </p:nvPicPr>
        <p:blipFill>
          <a:blip r:embed="rId2"/>
          <a:stretch>
            <a:fillRect/>
          </a:stretch>
        </p:blipFill>
        <p:spPr>
          <a:xfrm>
            <a:off x="4956480" y="1315080"/>
            <a:ext cx="3378600" cy="1903320"/>
          </a:xfrm>
          <a:prstGeom prst="rect">
            <a:avLst/>
          </a:prstGeom>
          <a:ln>
            <a:noFill/>
          </a:ln>
        </p:spPr>
      </p:pic>
      <p:sp>
        <p:nvSpPr>
          <p:cNvPr id="112" name="CustomShape 2"/>
          <p:cNvSpPr/>
          <p:nvPr/>
        </p:nvSpPr>
        <p:spPr>
          <a:xfrm>
            <a:off x="4677120" y="2267280"/>
            <a:ext cx="278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dk2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3" name="CustomShape 3"/>
          <p:cNvSpPr/>
          <p:nvPr/>
        </p:nvSpPr>
        <p:spPr>
          <a:xfrm>
            <a:off x="5486400" y="1712160"/>
            <a:ext cx="2293920" cy="246600"/>
          </a:xfrm>
          <a:prstGeom prst="rect">
            <a:avLst/>
          </a:prstGeom>
          <a:noFill/>
          <a:ln w="28440">
            <a:solidFill>
              <a:srgbClr val="FF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4"/>
          <p:cNvSpPr/>
          <p:nvPr/>
        </p:nvSpPr>
        <p:spPr>
          <a:xfrm>
            <a:off x="6634080" y="1960200"/>
            <a:ext cx="1103040" cy="1121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15" name="Google Shape;184;p18"/>
          <p:cNvPicPr/>
          <p:nvPr/>
        </p:nvPicPr>
        <p:blipFill>
          <a:blip r:embed="rId3"/>
          <a:stretch>
            <a:fillRect/>
          </a:stretch>
        </p:blipFill>
        <p:spPr>
          <a:xfrm>
            <a:off x="4311720" y="3628080"/>
            <a:ext cx="1009080" cy="849600"/>
          </a:xfrm>
          <a:prstGeom prst="rect">
            <a:avLst/>
          </a:prstGeom>
          <a:ln>
            <a:noFill/>
          </a:ln>
        </p:spPr>
      </p:pic>
      <p:sp>
        <p:nvSpPr>
          <p:cNvPr id="116" name="CustomShape 5"/>
          <p:cNvSpPr/>
          <p:nvPr/>
        </p:nvSpPr>
        <p:spPr>
          <a:xfrm>
            <a:off x="1297440" y="3863160"/>
            <a:ext cx="276048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400" b="0" strike="noStrike" spc="-1">
                <a:solidFill>
                  <a:srgbClr val="FFFFFF"/>
                </a:solidFill>
                <a:latin typeface="Lato"/>
                <a:ea typeface="Lato"/>
              </a:rPr>
              <a:t>Если появилось такое окно, вы все сделали правильно. ---------------&gt;</a:t>
            </a:r>
            <a:endParaRPr lang="ru-RU" sz="1400" b="0" strike="noStrike" spc="-1">
              <a:latin typeface="Arial" panose="020B0604020202020204"/>
            </a:endParaRPr>
          </a:p>
        </p:txBody>
      </p:sp>
      <p:sp>
        <p:nvSpPr>
          <p:cNvPr id="117" name="CustomShape 6"/>
          <p:cNvSpPr/>
          <p:nvPr/>
        </p:nvSpPr>
        <p:spPr>
          <a:xfrm>
            <a:off x="5516280" y="3863160"/>
            <a:ext cx="2760480" cy="60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400" b="0" strike="noStrike" spc="-1">
                <a:solidFill>
                  <a:srgbClr val="FFFFFF"/>
                </a:solidFill>
                <a:latin typeface="Lato"/>
                <a:ea typeface="Lato"/>
              </a:rPr>
              <a:t>Теперь можно запускать саму программу.</a:t>
            </a:r>
            <a:endParaRPr lang="ru-RU" sz="1400" b="0" strike="noStrike" spc="-1">
              <a:latin typeface="Arial" panose="020B0604020202020204"/>
            </a:endParaRPr>
          </a:p>
        </p:txBody>
      </p:sp>
      <p:sp>
        <p:nvSpPr>
          <p:cNvPr id="118" name="CustomShape 7"/>
          <p:cNvSpPr/>
          <p:nvPr/>
        </p:nvSpPr>
        <p:spPr>
          <a:xfrm>
            <a:off x="4138560" y="3453480"/>
            <a:ext cx="1346760" cy="1193760"/>
          </a:xfrm>
          <a:prstGeom prst="rect">
            <a:avLst/>
          </a:prstGeom>
          <a:noFill/>
          <a:ln w="28440">
            <a:solidFill>
              <a:srgbClr val="FF00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1297440" y="39384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AutoCallCenter: Главное Меню</a:t>
            </a:r>
            <a:endParaRPr lang="ru-RU" sz="2400" b="0" strike="noStrike" spc="-1">
              <a:latin typeface="Arial" panose="020B0604020202020204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1297440" y="1567440"/>
            <a:ext cx="6570360" cy="291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15000"/>
              </a:lnSpc>
            </a:pPr>
            <a:r>
              <a:rPr lang="ru-RU" sz="1300" b="0" strike="noStrike" spc="-1">
                <a:solidFill>
                  <a:srgbClr val="FF9900"/>
                </a:solidFill>
                <a:latin typeface="Lato"/>
                <a:ea typeface="Lato"/>
              </a:rPr>
              <a:t>На данной странице вроде все понятно.</a:t>
            </a:r>
            <a:endParaRPr lang="ru-RU" sz="1300" b="0" strike="noStrike" spc="-1">
              <a:latin typeface="Arial" panose="020B0604020202020204"/>
            </a:endParaRPr>
          </a:p>
          <a:p>
            <a:pPr marL="457200" indent="-309880">
              <a:lnSpc>
                <a:spcPct val="115000"/>
              </a:lnSpc>
              <a:spcBef>
                <a:spcPts val="1200"/>
              </a:spcBef>
              <a:buClr>
                <a:srgbClr val="FFFFFF"/>
              </a:buClr>
              <a:buFont typeface="Lato"/>
              <a:buAutoNum type="arabicPeriod"/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Для начала работы нажимаем</a:t>
            </a: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1300" b="0" strike="noStrike" spc="-1">
              <a:latin typeface="Arial" panose="020B0604020202020204"/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endParaRPr lang="ru-RU" sz="1300" b="0" strike="noStrike" spc="-1">
              <a:latin typeface="Arial" panose="020B0604020202020204"/>
            </a:endParaRPr>
          </a:p>
          <a:p>
            <a:pPr marL="457200" indent="-309880">
              <a:lnSpc>
                <a:spcPct val="115000"/>
              </a:lnSpc>
              <a:spcBef>
                <a:spcPts val="1200"/>
              </a:spcBef>
              <a:buClr>
                <a:srgbClr val="FFFFFF"/>
              </a:buClr>
              <a:buFont typeface="Lato"/>
              <a:buAutoNum type="arabicPeriod"/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Небольшая инструкция</a:t>
            </a:r>
            <a:endParaRPr lang="ru-RU" sz="1300" b="0" strike="noStrike" spc="-1">
              <a:latin typeface="Arial" panose="020B0604020202020204"/>
            </a:endParaRPr>
          </a:p>
        </p:txBody>
      </p:sp>
      <p:pic>
        <p:nvPicPr>
          <p:cNvPr id="121" name="Google Shape;194;p19"/>
          <p:cNvPicPr/>
          <p:nvPr/>
        </p:nvPicPr>
        <p:blipFill>
          <a:blip r:embed="rId1"/>
          <a:stretch>
            <a:fillRect/>
          </a:stretch>
        </p:blipFill>
        <p:spPr>
          <a:xfrm>
            <a:off x="4936680" y="1584000"/>
            <a:ext cx="3126600" cy="2910240"/>
          </a:xfrm>
          <a:prstGeom prst="rect">
            <a:avLst/>
          </a:prstGeom>
          <a:ln>
            <a:noFill/>
          </a:ln>
        </p:spPr>
      </p:pic>
      <p:sp>
        <p:nvSpPr>
          <p:cNvPr id="122" name="CustomShape 3"/>
          <p:cNvSpPr/>
          <p:nvPr/>
        </p:nvSpPr>
        <p:spPr>
          <a:xfrm>
            <a:off x="4440600" y="2304000"/>
            <a:ext cx="1390680" cy="931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3" name="CustomShape 4"/>
          <p:cNvSpPr/>
          <p:nvPr/>
        </p:nvSpPr>
        <p:spPr>
          <a:xfrm>
            <a:off x="4032000" y="3713400"/>
            <a:ext cx="1973520" cy="173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FFF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1297440" y="226080"/>
            <a:ext cx="70380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400" b="0" strike="noStrike" spc="-1">
                <a:solidFill>
                  <a:srgbClr val="FFFFFF"/>
                </a:solidFill>
                <a:latin typeface="Montserrat"/>
                <a:ea typeface="Montserrat"/>
              </a:rPr>
              <a:t>AutoCallCenter: Начало Звонка</a:t>
            </a:r>
            <a:endParaRPr lang="ru-RU" sz="2400" b="0" strike="noStrike" spc="-1">
              <a:latin typeface="Arial" panose="020B0604020202020204"/>
            </a:endParaRPr>
          </a:p>
        </p:txBody>
      </p:sp>
      <p:pic>
        <p:nvPicPr>
          <p:cNvPr id="125" name="Google Shape;202;p20"/>
          <p:cNvPicPr/>
          <p:nvPr/>
        </p:nvPicPr>
        <p:blipFill>
          <a:blip r:embed="rId1"/>
          <a:stretch>
            <a:fillRect/>
          </a:stretch>
        </p:blipFill>
        <p:spPr>
          <a:xfrm>
            <a:off x="1297440" y="1362240"/>
            <a:ext cx="3771720" cy="3510360"/>
          </a:xfrm>
          <a:prstGeom prst="rect">
            <a:avLst/>
          </a:prstGeom>
          <a:ln>
            <a:noFill/>
          </a:ln>
        </p:spPr>
      </p:pic>
      <p:sp>
        <p:nvSpPr>
          <p:cNvPr id="126" name="CustomShape 2"/>
          <p:cNvSpPr/>
          <p:nvPr/>
        </p:nvSpPr>
        <p:spPr>
          <a:xfrm rot="10800000">
            <a:off x="4860720" y="1661400"/>
            <a:ext cx="654840" cy="92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00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3"/>
          <p:cNvSpPr/>
          <p:nvPr/>
        </p:nvSpPr>
        <p:spPr>
          <a:xfrm>
            <a:off x="5515560" y="1362240"/>
            <a:ext cx="3401640" cy="776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ОБЯЗАТЕЛЬНО НАЖИМАЕМ НА ЭТУ КНОПКУ, ИНАЧЕ ПРОГРАММА БУДЕТ РАБОТАТЬ НЕПРАВИЛЬНО</a:t>
            </a:r>
            <a:endParaRPr lang="ru-RU" sz="1300" b="0" strike="noStrike" spc="-1">
              <a:latin typeface="Arial" panose="020B0604020202020204"/>
            </a:endParaRPr>
          </a:p>
        </p:txBody>
      </p:sp>
      <p:sp>
        <p:nvSpPr>
          <p:cNvPr id="128" name="CustomShape 4"/>
          <p:cNvSpPr/>
          <p:nvPr/>
        </p:nvSpPr>
        <p:spPr>
          <a:xfrm>
            <a:off x="5515610" y="1362075"/>
            <a:ext cx="3153410" cy="963930"/>
          </a:xfrm>
          <a:prstGeom prst="rect">
            <a:avLst/>
          </a:prstGeom>
          <a:noFill/>
          <a:ln w="28440">
            <a:solidFill>
              <a:schemeClr val="dk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CustomShape 5"/>
          <p:cNvSpPr/>
          <p:nvPr/>
        </p:nvSpPr>
        <p:spPr>
          <a:xfrm rot="10800000">
            <a:off x="4977720" y="2898360"/>
            <a:ext cx="7635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0" name="CustomShape 6"/>
          <p:cNvSpPr/>
          <p:nvPr/>
        </p:nvSpPr>
        <p:spPr>
          <a:xfrm>
            <a:off x="5741280" y="2707560"/>
            <a:ext cx="1470600" cy="38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300" b="0" strike="noStrike" spc="-1">
                <a:solidFill>
                  <a:srgbClr val="FFFFFF"/>
                </a:solidFill>
                <a:latin typeface="Lato"/>
                <a:ea typeface="Lato"/>
              </a:rPr>
              <a:t>Разделы</a:t>
            </a:r>
            <a:endParaRPr lang="ru-RU" sz="1300" b="0" strike="noStrike" spc="-1">
              <a:latin typeface="Arial" panose="020B0604020202020204"/>
            </a:endParaRPr>
          </a:p>
        </p:txBody>
      </p:sp>
      <p:sp>
        <p:nvSpPr>
          <p:cNvPr id="131" name="CustomShape 7"/>
          <p:cNvSpPr/>
          <p:nvPr/>
        </p:nvSpPr>
        <p:spPr>
          <a:xfrm>
            <a:off x="5741280" y="2703240"/>
            <a:ext cx="1485360" cy="399600"/>
          </a:xfrm>
          <a:prstGeom prst="rect">
            <a:avLst/>
          </a:prstGeom>
          <a:noFill/>
          <a:ln w="9360">
            <a:solidFill>
              <a:schemeClr val="dk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2" name="CustomShape 8"/>
          <p:cNvSpPr/>
          <p:nvPr/>
        </p:nvSpPr>
        <p:spPr>
          <a:xfrm>
            <a:off x="5741280" y="2707560"/>
            <a:ext cx="1470600" cy="383760"/>
          </a:xfrm>
          <a:prstGeom prst="rect">
            <a:avLst/>
          </a:prstGeom>
          <a:noFill/>
          <a:ln w="28440">
            <a:solidFill>
              <a:srgbClr val="D9D9D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3" name="CustomShape 9"/>
          <p:cNvSpPr/>
          <p:nvPr/>
        </p:nvSpPr>
        <p:spPr>
          <a:xfrm rot="10800000">
            <a:off x="3010320" y="4021920"/>
            <a:ext cx="2957040" cy="57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10"/>
          <p:cNvSpPr/>
          <p:nvPr/>
        </p:nvSpPr>
        <p:spPr>
          <a:xfrm>
            <a:off x="5973840" y="3768840"/>
            <a:ext cx="2237040" cy="60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400" b="0" strike="noStrike" spc="-1">
                <a:solidFill>
                  <a:srgbClr val="FFFFFF"/>
                </a:solidFill>
                <a:latin typeface="Lato"/>
                <a:ea typeface="Lato"/>
              </a:rPr>
              <a:t>Кнопки для быстрого закрытия карточки</a:t>
            </a:r>
            <a:endParaRPr lang="ru-RU" sz="1400" b="0" strike="noStrike" spc="-1">
              <a:latin typeface="Arial" panose="020B0604020202020204"/>
            </a:endParaRPr>
          </a:p>
        </p:txBody>
      </p:sp>
      <p:sp>
        <p:nvSpPr>
          <p:cNvPr id="135" name="CustomShape 11"/>
          <p:cNvSpPr/>
          <p:nvPr/>
        </p:nvSpPr>
        <p:spPr>
          <a:xfrm>
            <a:off x="5996520" y="3768840"/>
            <a:ext cx="2214360" cy="614520"/>
          </a:xfrm>
          <a:prstGeom prst="rect">
            <a:avLst/>
          </a:prstGeom>
          <a:noFill/>
          <a:ln w="28440">
            <a:solidFill>
              <a:srgbClr val="EFEFE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Рисунок 135"/>
          <p:cNvPicPr/>
          <p:nvPr/>
        </p:nvPicPr>
        <p:blipFill>
          <a:blip r:embed="rId1"/>
          <a:stretch>
            <a:fillRect/>
          </a:stretch>
        </p:blipFill>
        <p:spPr>
          <a:xfrm>
            <a:off x="1234440" y="1008000"/>
            <a:ext cx="7045560" cy="3816000"/>
          </a:xfrm>
          <a:prstGeom prst="rect">
            <a:avLst/>
          </a:prstGeom>
          <a:ln>
            <a:noFill/>
          </a:ln>
        </p:spPr>
      </p:pic>
      <p:sp>
        <p:nvSpPr>
          <p:cNvPr id="137" name="CustomShape 1"/>
          <p:cNvSpPr/>
          <p:nvPr/>
        </p:nvSpPr>
        <p:spPr>
          <a:xfrm>
            <a:off x="4104000" y="1728000"/>
            <a:ext cx="792000" cy="432000"/>
          </a:xfrm>
          <a:prstGeom prst="ellipse">
            <a:avLst/>
          </a:prstGeom>
          <a:noFill/>
          <a:ln w="29160">
            <a:solidFill>
              <a:srgbClr val="15846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8" name="Line 2"/>
          <p:cNvSpPr/>
          <p:nvPr/>
        </p:nvSpPr>
        <p:spPr>
          <a:xfrm>
            <a:off x="1358280" y="864000"/>
            <a:ext cx="2755440" cy="1065600"/>
          </a:xfrm>
          <a:prstGeom prst="line">
            <a:avLst/>
          </a:prstGeom>
          <a:ln w="38160">
            <a:solidFill>
              <a:srgbClr val="15846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3"/>
          <p:cNvSpPr/>
          <p:nvPr/>
        </p:nvSpPr>
        <p:spPr>
          <a:xfrm flipH="1">
            <a:off x="1348200" y="144000"/>
            <a:ext cx="9720" cy="720000"/>
          </a:xfrm>
          <a:prstGeom prst="rect">
            <a:avLst/>
          </a:prstGeom>
          <a:solidFill>
            <a:srgbClr val="729FCF"/>
          </a:solidFill>
          <a:ln w="29160">
            <a:solidFill>
              <a:srgbClr val="15846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TextShape 4"/>
          <p:cNvSpPr txBox="1"/>
          <p:nvPr/>
        </p:nvSpPr>
        <p:spPr>
          <a:xfrm>
            <a:off x="1440000" y="72000"/>
            <a:ext cx="6768000" cy="89109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r>
              <a:rPr lang="ru-RU" sz="1300" b="0" strike="noStrike" spc="-1" dirty="0">
                <a:solidFill>
                  <a:schemeClr val="bg1"/>
                </a:solidFill>
                <a:latin typeface="Arial" panose="020B0604020202020204"/>
              </a:rPr>
              <a:t>После нажатия на кнопку «Размер Карточки», карточка будет выглядеть так. </a:t>
            </a:r>
            <a:br>
              <a:rPr dirty="0">
                <a:solidFill>
                  <a:schemeClr val="bg1"/>
                </a:solidFill>
              </a:rPr>
            </a:br>
            <a:r>
              <a:rPr lang="ru-RU" sz="1300" b="0" strike="noStrike" spc="-1" dirty="0">
                <a:solidFill>
                  <a:schemeClr val="bg1"/>
                </a:solidFill>
                <a:latin typeface="Arial" panose="020B0604020202020204"/>
              </a:rPr>
              <a:t>Обратите внимание, что </a:t>
            </a:r>
            <a:r>
              <a:rPr lang="ru-RU" sz="1300" b="1" u="sng" strike="noStrike" spc="-1" dirty="0">
                <a:solidFill>
                  <a:schemeClr val="bg1"/>
                </a:solidFill>
                <a:uFillTx/>
                <a:latin typeface="Arial" panose="020B0604020202020204"/>
              </a:rPr>
              <a:t>программа будет работать ПРАВИЛЬНО только при таком виде карточки</a:t>
            </a:r>
            <a:r>
              <a:rPr lang="ru-RU" sz="1300" b="0" strike="noStrike" spc="-1" dirty="0">
                <a:solidFill>
                  <a:schemeClr val="bg1"/>
                </a:solidFill>
                <a:latin typeface="Arial" panose="020B0604020202020204"/>
              </a:rPr>
              <a:t> </a:t>
            </a:r>
            <a:r>
              <a:rPr lang="ru-RU" sz="1300" b="0" strike="noStrike" spc="-1" dirty="0">
                <a:latin typeface="Arial" panose="020B0604020202020204"/>
              </a:rPr>
              <a:t>(</a:t>
            </a:r>
            <a:r>
              <a:rPr lang="ru-RU" sz="1300" b="0" u="sng" strike="noStrike" spc="-1" dirty="0">
                <a:solidFill>
                  <a:srgbClr val="00A933"/>
                </a:solidFill>
                <a:uFillTx/>
                <a:latin typeface="Arial" panose="020B0604020202020204"/>
              </a:rPr>
              <a:t>Не важно расположение самой карточки</a:t>
            </a:r>
            <a:r>
              <a:rPr lang="ru-RU" sz="1300" b="0" u="sng" strike="noStrike" spc="-1" dirty="0">
                <a:uFillTx/>
                <a:latin typeface="Arial" panose="020B0604020202020204"/>
              </a:rPr>
              <a:t>, </a:t>
            </a:r>
            <a:r>
              <a:rPr lang="ru-RU" sz="1300" b="0" u="sng" strike="noStrike" spc="-1" dirty="0">
                <a:solidFill>
                  <a:srgbClr val="FF0000"/>
                </a:solidFill>
                <a:uFillTx/>
                <a:latin typeface="Arial" panose="020B0604020202020204"/>
              </a:rPr>
              <a:t>важен её размер и размер её элементов</a:t>
            </a:r>
            <a:r>
              <a:rPr lang="ru-RU" sz="1300" b="0" strike="noStrike" spc="-1" dirty="0">
                <a:latin typeface="Arial" panose="020B0604020202020204"/>
              </a:rPr>
              <a:t>).</a:t>
            </a:r>
            <a:endParaRPr lang="ru-RU" sz="1300" b="0" strike="noStrike" spc="-1" dirty="0">
              <a:latin typeface="Arial" panose="020B0604020202020204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2697</Words>
  <Application>WPS Presentation</Application>
  <PresentationFormat>Экран (16:9)</PresentationFormat>
  <Paragraphs>109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Arial</vt:lpstr>
      <vt:lpstr>SimSun</vt:lpstr>
      <vt:lpstr>Wingdings</vt:lpstr>
      <vt:lpstr>Arial</vt:lpstr>
      <vt:lpstr>Symbol</vt:lpstr>
      <vt:lpstr>Montserrat</vt:lpstr>
      <vt:lpstr>Segoe Print</vt:lpstr>
      <vt:lpstr>Lato</vt:lpstr>
      <vt:lpstr>Comic Sans MS</vt:lpstr>
      <vt:lpstr>Roboto</vt:lpstr>
      <vt:lpstr>Microsoft YaHei</vt:lpstr>
      <vt:lpstr>Arial Unicode MS</vt:lpstr>
      <vt:lpstr>Calibri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Примеры работы Программы</vt:lpstr>
      <vt:lpstr>Примеры работы Программы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nari5</cp:lastModifiedBy>
  <cp:revision>8</cp:revision>
  <dcterms:created xsi:type="dcterms:W3CDTF">2021-06-20T10:06:00Z</dcterms:created>
  <dcterms:modified xsi:type="dcterms:W3CDTF">2021-06-20T10:28:36Z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1049-11.2.0.10152</vt:lpwstr>
  </property>
</Properties>
</file>